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 Mono SemiBold"/>
      <p:regular r:id="rId51"/>
      <p:bold r:id="rId52"/>
      <p:italic r:id="rId53"/>
      <p:boldItalic r:id="rId54"/>
    </p:embeddedFont>
    <p:embeddedFont>
      <p:font typeface="Nunito"/>
      <p:regular r:id="rId55"/>
      <p:bold r:id="rId56"/>
      <p:italic r:id="rId57"/>
      <p:boldItalic r:id="rId58"/>
    </p:embeddedFont>
    <p:embeddedFont>
      <p:font typeface="Roboto Mon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FB3E8C-957E-4F00-9371-4675440E09A5}">
  <a:tblStyle styleId="{9CFB3E8C-957E-4F00-9371-4675440E09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boldItalic.fntdata"/><Relationship Id="rId61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SemiBold-regular.fntdata"/><Relationship Id="rId50" Type="http://schemas.openxmlformats.org/officeDocument/2006/relationships/slide" Target="slides/slide44.xml"/><Relationship Id="rId53" Type="http://schemas.openxmlformats.org/officeDocument/2006/relationships/font" Target="fonts/RobotoMonoSemiBold-italic.fntdata"/><Relationship Id="rId52" Type="http://schemas.openxmlformats.org/officeDocument/2006/relationships/font" Target="fonts/RobotoMonoSemiBold-bold.fntdata"/><Relationship Id="rId11" Type="http://schemas.openxmlformats.org/officeDocument/2006/relationships/slide" Target="slides/slide5.xml"/><Relationship Id="rId55" Type="http://schemas.openxmlformats.org/officeDocument/2006/relationships/font" Target="fonts/Nunito-regular.fntdata"/><Relationship Id="rId10" Type="http://schemas.openxmlformats.org/officeDocument/2006/relationships/slide" Target="slides/slide4.xml"/><Relationship Id="rId54" Type="http://schemas.openxmlformats.org/officeDocument/2006/relationships/font" Target="fonts/RobotoMonoSemiBold-boldItalic.fntdata"/><Relationship Id="rId13" Type="http://schemas.openxmlformats.org/officeDocument/2006/relationships/slide" Target="slides/slide7.xml"/><Relationship Id="rId57" Type="http://schemas.openxmlformats.org/officeDocument/2006/relationships/font" Target="fonts/Nunito-italic.fntdata"/><Relationship Id="rId12" Type="http://schemas.openxmlformats.org/officeDocument/2006/relationships/slide" Target="slides/slide6.xml"/><Relationship Id="rId56" Type="http://schemas.openxmlformats.org/officeDocument/2006/relationships/font" Target="fonts/Nunito-bold.fntdata"/><Relationship Id="rId15" Type="http://schemas.openxmlformats.org/officeDocument/2006/relationships/slide" Target="slides/slide9.xml"/><Relationship Id="rId59" Type="http://schemas.openxmlformats.org/officeDocument/2006/relationships/font" Target="fonts/RobotoMono-regular.fntdata"/><Relationship Id="rId14" Type="http://schemas.openxmlformats.org/officeDocument/2006/relationships/slide" Target="slides/slide8.xml"/><Relationship Id="rId58" Type="http://schemas.openxmlformats.org/officeDocument/2006/relationships/font" Target="fonts/Nuni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2d6cb34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2d6cb3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2d6cb340d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2d6cb340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2d6cb340d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2d6cb340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2d6cb340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2d6cb340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2d6cb340d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2d6cb340d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2d6cb340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2d6cb340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2d6cb340d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2d6cb340d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2d6cb340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2d6cb340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2d6cb340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2d6cb340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2d6cb340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2d6cb340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2d6cb340d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2d6cb340d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2d6cb340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2d6cb340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2d6cb340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2d6cb340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2d6cb340d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2d6cb340d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2d6cb340d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2d6cb340d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2d6cb340d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2d6cb340d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2d6cb340d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2d6cb340d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2d6cb340d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2d6cb340d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d6cb340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d6cb340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2d6cb340d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2d6cb340d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42d6cb340d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42d6cb340d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2d6cb340d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2d6cb340d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2d6cb340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2d6cb340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42d6cb340d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42d6cb340d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2d6cb340d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2d6cb340d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2d6cb340d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2d6cb340d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2d6cb340d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42d6cb340d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2d6cb340d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42d6cb340d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2d6cb340d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2d6cb340d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2d6cb340d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2d6cb340d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2d6cb340d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42d6cb340d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42d6cb340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42d6cb340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42d6cb340d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42d6cb340d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2d6cb340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2d6cb340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323af0c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4323af0c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2d6cb340d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42d6cb340d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42d6cb340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42d6cb340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42d6cb340d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42d6cb340d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42d6cb340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42d6cb340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2d6cb340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2d6cb340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2d6cb340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2d6cb340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2d6cb340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2d6cb340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2d6cb340d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2d6cb340d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2d6cb340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2d6cb340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Relationship Id="rId4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Relationship Id="rId4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jpg"/><Relationship Id="rId4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Relationship Id="rId4" Type="http://schemas.openxmlformats.org/officeDocument/2006/relationships/image" Target="../media/image4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jpg"/><Relationship Id="rId4" Type="http://schemas.openxmlformats.org/officeDocument/2006/relationships/image" Target="../media/image46.jpg"/><Relationship Id="rId5" Type="http://schemas.openxmlformats.org/officeDocument/2006/relationships/image" Target="../media/image50.jpg"/><Relationship Id="rId6" Type="http://schemas.openxmlformats.org/officeDocument/2006/relationships/image" Target="../media/image5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jpg"/><Relationship Id="rId4" Type="http://schemas.openxmlformats.org/officeDocument/2006/relationships/image" Target="../media/image5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jpg"/><Relationship Id="rId4" Type="http://schemas.openxmlformats.org/officeDocument/2006/relationships/image" Target="../media/image5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57.jpg"/><Relationship Id="rId5" Type="http://schemas.openxmlformats.org/officeDocument/2006/relationships/image" Target="../media/image60.png"/><Relationship Id="rId6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jpg"/><Relationship Id="rId4" Type="http://schemas.openxmlformats.org/officeDocument/2006/relationships/image" Target="../media/image6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jpg"/><Relationship Id="rId4" Type="http://schemas.openxmlformats.org/officeDocument/2006/relationships/image" Target="../media/image6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gif"/><Relationship Id="rId4" Type="http://schemas.openxmlformats.org/officeDocument/2006/relationships/image" Target="../media/image71.jpg"/><Relationship Id="rId5" Type="http://schemas.openxmlformats.org/officeDocument/2006/relationships/image" Target="../media/image72.jpg"/><Relationship Id="rId6" Type="http://schemas.openxmlformats.org/officeDocument/2006/relationships/image" Target="../media/image73.png"/><Relationship Id="rId7" Type="http://schemas.openxmlformats.org/officeDocument/2006/relationships/image" Target="../media/image7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9.jpg"/><Relationship Id="rId4" Type="http://schemas.openxmlformats.org/officeDocument/2006/relationships/image" Target="../media/image76.jpg"/><Relationship Id="rId9" Type="http://schemas.openxmlformats.org/officeDocument/2006/relationships/image" Target="../media/image81.jpg"/><Relationship Id="rId5" Type="http://schemas.openxmlformats.org/officeDocument/2006/relationships/image" Target="../media/image75.jpg"/><Relationship Id="rId6" Type="http://schemas.openxmlformats.org/officeDocument/2006/relationships/image" Target="../media/image77.jpg"/><Relationship Id="rId7" Type="http://schemas.openxmlformats.org/officeDocument/2006/relationships/image" Target="../media/image78.jpg"/><Relationship Id="rId8" Type="http://schemas.openxmlformats.org/officeDocument/2006/relationships/image" Target="../media/image80.jpg"/><Relationship Id="rId10" Type="http://schemas.openxmlformats.org/officeDocument/2006/relationships/image" Target="../media/image8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jpg"/><Relationship Id="rId22" Type="http://schemas.openxmlformats.org/officeDocument/2006/relationships/image" Target="../media/image25.jpg"/><Relationship Id="rId21" Type="http://schemas.openxmlformats.org/officeDocument/2006/relationships/image" Target="../media/image27.jpg"/><Relationship Id="rId24" Type="http://schemas.openxmlformats.org/officeDocument/2006/relationships/image" Target="../media/image23.jpg"/><Relationship Id="rId23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9" Type="http://schemas.openxmlformats.org/officeDocument/2006/relationships/image" Target="../media/image22.jpg"/><Relationship Id="rId26" Type="http://schemas.openxmlformats.org/officeDocument/2006/relationships/image" Target="../media/image26.jpg"/><Relationship Id="rId25" Type="http://schemas.openxmlformats.org/officeDocument/2006/relationships/image" Target="../media/image29.jpg"/><Relationship Id="rId28" Type="http://schemas.openxmlformats.org/officeDocument/2006/relationships/image" Target="../media/image28.jpg"/><Relationship Id="rId27" Type="http://schemas.openxmlformats.org/officeDocument/2006/relationships/image" Target="../media/image35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29" Type="http://schemas.openxmlformats.org/officeDocument/2006/relationships/image" Target="../media/image31.jpg"/><Relationship Id="rId7" Type="http://schemas.openxmlformats.org/officeDocument/2006/relationships/image" Target="../media/image6.jpg"/><Relationship Id="rId8" Type="http://schemas.openxmlformats.org/officeDocument/2006/relationships/image" Target="../media/image14.jpg"/><Relationship Id="rId31" Type="http://schemas.openxmlformats.org/officeDocument/2006/relationships/image" Target="../media/image32.jpg"/><Relationship Id="rId30" Type="http://schemas.openxmlformats.org/officeDocument/2006/relationships/image" Target="../media/image36.jpg"/><Relationship Id="rId11" Type="http://schemas.openxmlformats.org/officeDocument/2006/relationships/image" Target="../media/image13.jpg"/><Relationship Id="rId10" Type="http://schemas.openxmlformats.org/officeDocument/2006/relationships/image" Target="../media/image12.jpg"/><Relationship Id="rId32" Type="http://schemas.openxmlformats.org/officeDocument/2006/relationships/image" Target="../media/image34.jpg"/><Relationship Id="rId13" Type="http://schemas.openxmlformats.org/officeDocument/2006/relationships/image" Target="../media/image11.jpg"/><Relationship Id="rId12" Type="http://schemas.openxmlformats.org/officeDocument/2006/relationships/image" Target="../media/image7.jpg"/><Relationship Id="rId15" Type="http://schemas.openxmlformats.org/officeDocument/2006/relationships/image" Target="../media/image15.jpg"/><Relationship Id="rId14" Type="http://schemas.openxmlformats.org/officeDocument/2006/relationships/image" Target="../media/image17.jpg"/><Relationship Id="rId17" Type="http://schemas.openxmlformats.org/officeDocument/2006/relationships/image" Target="../media/image19.jpg"/><Relationship Id="rId16" Type="http://schemas.openxmlformats.org/officeDocument/2006/relationships/image" Target="../media/image24.jpg"/><Relationship Id="rId19" Type="http://schemas.openxmlformats.org/officeDocument/2006/relationships/image" Target="../media/image21.jpg"/><Relationship Id="rId18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487350"/>
            <a:ext cx="8520600" cy="2052600"/>
          </a:xfrm>
          <a:prstGeom prst="rect">
            <a:avLst/>
          </a:prstGeom>
          <a:effectLst>
            <a:outerShdw rotWithShape="0" algn="bl" dir="3960000" dist="7620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Final Project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Presentation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125" y="1282200"/>
            <a:ext cx="3440826" cy="257912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2"/>
          <p:cNvSpPr txBox="1"/>
          <p:nvPr/>
        </p:nvSpPr>
        <p:spPr>
          <a:xfrm>
            <a:off x="4992338" y="882000"/>
            <a:ext cx="3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R3 (three-dimensional) Example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4992338" y="3861325"/>
            <a:ext cx="372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Source: Stackoverflow, seralouk </a:t>
            </a:r>
            <a:endParaRPr sz="10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https://rb.gy/78cqu</a:t>
            </a:r>
            <a:endParaRPr sz="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3838" y="970950"/>
            <a:ext cx="3728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upport </a:t>
            </a:r>
            <a:r>
              <a:rPr lang="en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ector </a:t>
            </a:r>
            <a:r>
              <a:rPr lang="en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achine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SVM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finds a hyperplane (a line in any dimension) that isolates data into two groups dependant on their axis, or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project has a total of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34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different features extracted from a total of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11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different methods.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Difference kernels fit the graph differently, this project relies on all four built-in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kernels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within the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sklearn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library,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Poly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RBF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 Sigmoid</a:t>
            </a:r>
            <a:endParaRPr>
              <a:solidFill>
                <a:srgbClr val="A4C2F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3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Dependant Science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4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 Structure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4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Structure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023" y="668150"/>
            <a:ext cx="6235525" cy="24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724548" y="3326975"/>
            <a:ext cx="114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#0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List Determined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326998" y="3326975"/>
            <a:ext cx="129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#1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Separated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Into List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3928902" y="3326975"/>
            <a:ext cx="107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#2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Enhanced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3626343" y="4277275"/>
            <a:ext cx="1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#3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 Extracted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From Data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356861" y="3326975"/>
            <a:ext cx="141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#4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 applied to SVMs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7305650" y="3326975"/>
            <a:ext cx="146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#5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 of Testing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Printed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0" name="Google Shape;190;p24"/>
          <p:cNvCxnSpPr>
            <a:stCxn id="184" idx="3"/>
            <a:endCxn id="185" idx="1"/>
          </p:cNvCxnSpPr>
          <p:nvPr/>
        </p:nvCxnSpPr>
        <p:spPr>
          <a:xfrm>
            <a:off x="1872048" y="3696425"/>
            <a:ext cx="455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85" idx="3"/>
            <a:endCxn id="186" idx="1"/>
          </p:cNvCxnSpPr>
          <p:nvPr/>
        </p:nvCxnSpPr>
        <p:spPr>
          <a:xfrm>
            <a:off x="3626298" y="3696425"/>
            <a:ext cx="302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>
            <a:stCxn id="186" idx="2"/>
            <a:endCxn id="187" idx="0"/>
          </p:cNvCxnSpPr>
          <p:nvPr/>
        </p:nvCxnSpPr>
        <p:spPr>
          <a:xfrm>
            <a:off x="4466952" y="4065875"/>
            <a:ext cx="0" cy="21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4"/>
          <p:cNvCxnSpPr>
            <a:stCxn id="188" idx="3"/>
            <a:endCxn id="189" idx="1"/>
          </p:cNvCxnSpPr>
          <p:nvPr/>
        </p:nvCxnSpPr>
        <p:spPr>
          <a:xfrm>
            <a:off x="6774661" y="3696425"/>
            <a:ext cx="531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>
            <a:stCxn id="187" idx="3"/>
            <a:endCxn id="188" idx="2"/>
          </p:cNvCxnSpPr>
          <p:nvPr/>
        </p:nvCxnSpPr>
        <p:spPr>
          <a:xfrm flipH="1" rot="10800000">
            <a:off x="5307543" y="4065925"/>
            <a:ext cx="758100" cy="58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4"/>
          <p:cNvCxnSpPr>
            <a:stCxn id="187" idx="3"/>
            <a:endCxn id="186" idx="0"/>
          </p:cNvCxnSpPr>
          <p:nvPr/>
        </p:nvCxnSpPr>
        <p:spPr>
          <a:xfrm rot="10800000">
            <a:off x="4466943" y="3327025"/>
            <a:ext cx="840600" cy="1319700"/>
          </a:xfrm>
          <a:prstGeom prst="bentConnector4">
            <a:avLst>
              <a:gd fmla="val -1574" name="adj1"/>
              <a:gd fmla="val 118048" name="adj2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196" name="Google Shape;196;p24"/>
          <p:cNvSpPr txBox="1"/>
          <p:nvPr/>
        </p:nvSpPr>
        <p:spPr>
          <a:xfrm>
            <a:off x="421950" y="841700"/>
            <a:ext cx="327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Structure For Testing Application</a:t>
            </a:r>
            <a:endParaRPr sz="1600">
              <a:solidFill>
                <a:srgbClr val="A4C2F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4</a:t>
            </a:r>
            <a:r>
              <a:rPr b="1" lang="en" sz="2220">
                <a:solidFill>
                  <a:srgbClr val="E06666"/>
                </a:solidFill>
              </a:rPr>
              <a:t>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Structure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2707788" y="701125"/>
            <a:ext cx="3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IsolateForegroundFromBackground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37" y="3485900"/>
            <a:ext cx="5256710" cy="11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4">
            <a:alphaModFix/>
          </a:blip>
          <a:srcRect b="4478" l="0" r="0" t="4487"/>
          <a:stretch/>
        </p:blipFill>
        <p:spPr>
          <a:xfrm>
            <a:off x="1145325" y="2367875"/>
            <a:ext cx="5256723" cy="11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3835738" y="1711525"/>
            <a:ext cx="13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Largest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Contour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5023850" y="1752275"/>
            <a:ext cx="13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Foreground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Isolated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1137225" y="18192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457550" y="18192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71925" y="2787025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71925" y="3844813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1259700" y="1055175"/>
            <a:ext cx="66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some features, the foreground of the largest object was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isolated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from the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background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to exclude the backgrounds data from feature consideration.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6402050" y="2281925"/>
            <a:ext cx="3000000" cy="23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IsolateForegroundFromBackground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ContrastStretch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GlobalThreshold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130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BinInvert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IsolateObjects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contourIndex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GetBinaryTotal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contourIndex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]):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contourIndex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GetBinaryTotal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contourIndex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ContourResult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BinInvert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ApplyThresholdMask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ContourResult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(Test)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TestOutput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ConcatenateImages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ContourResult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.imshow(</a:t>
            </a:r>
            <a:r>
              <a:rPr lang="en" sz="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'image'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TestOutput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.waitKey(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ContourResult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5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2958300" y="6322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#1: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Blurring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438" y="1493325"/>
            <a:ext cx="4071525" cy="1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4">
            <a:alphaModFix/>
          </a:blip>
          <a:srcRect b="4429" l="0" r="0" t="4438"/>
          <a:stretch/>
        </p:blipFill>
        <p:spPr>
          <a:xfrm>
            <a:off x="1469438" y="3200475"/>
            <a:ext cx="4071525" cy="17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205275" y="385395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205250" y="21467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1864050" y="10931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3856225" y="10931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Blurred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5980225" y="1093125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Method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Gaussian Blurring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980225" y="1746600"/>
            <a:ext cx="292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blurring may allow images with a lot of holes to threshold with less issue as well as capture more information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5739825" y="3567500"/>
            <a:ext cx="3227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GaussianBlur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.GaussianBlur(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980225" y="316730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2958300" y="632250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#2: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86150" y="3802225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86150" y="2515313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123100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273990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Blurred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5891125" y="1093125"/>
            <a:ext cx="30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Method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Standard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980225" y="1746600"/>
            <a:ext cx="292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sharpening will keep contours contained as well as return some grayscale values removed from blurring, effectively reversing the negative impact of blurring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5782750" y="3567500"/>
            <a:ext cx="32274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Sharpen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.array(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[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[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[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[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]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Sharpened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.filter2D(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Sharpened</a:t>
            </a:r>
            <a:endParaRPr sz="5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5980225" y="316730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7940700" y="3881050"/>
            <a:ext cx="1065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/>
          </a:p>
        </p:txBody>
      </p:sp>
      <p:sp>
        <p:nvSpPr>
          <p:cNvPr id="250" name="Google Shape;250;p28"/>
          <p:cNvSpPr txBox="1"/>
          <p:nvPr/>
        </p:nvSpPr>
        <p:spPr>
          <a:xfrm>
            <a:off x="7829100" y="3567500"/>
            <a:ext cx="12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Kernel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450" y="2009275"/>
            <a:ext cx="4555099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4">
            <a:alphaModFix/>
          </a:blip>
          <a:srcRect b="2856" l="0" r="0" t="2856"/>
          <a:stretch/>
        </p:blipFill>
        <p:spPr>
          <a:xfrm>
            <a:off x="1151450" y="3337975"/>
            <a:ext cx="4555099" cy="13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432835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.C.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2958300" y="612450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#3: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Noise Reduction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86150" y="3802225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86150" y="2515313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123100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273990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5891125" y="1093125"/>
            <a:ext cx="30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Method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Noise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Reduction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5980225" y="1746600"/>
            <a:ext cx="292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microscopic images generate some noise, which becomes more obvious when performing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5827075" y="3567500"/>
            <a:ext cx="3227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MedianFilter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Filtered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.medianBlur(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7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Filtered</a:t>
            </a:r>
            <a:endParaRPr sz="7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5980225" y="316730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 b="0" l="2271" r="2271" t="0"/>
          <a:stretch/>
        </p:blipFill>
        <p:spPr>
          <a:xfrm>
            <a:off x="1151450" y="2009275"/>
            <a:ext cx="4555099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 rotWithShape="1">
          <a:blip r:embed="rId4">
            <a:alphaModFix/>
          </a:blip>
          <a:srcRect b="2143" l="0" r="0" t="2143"/>
          <a:stretch/>
        </p:blipFill>
        <p:spPr>
          <a:xfrm>
            <a:off x="1151450" y="3337975"/>
            <a:ext cx="4555099" cy="13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4248800" y="1270375"/>
            <a:ext cx="147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Sharpened</a:t>
            </a:r>
            <a:b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Noise Reduce 20x20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.D.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2931625" y="59927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#4: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Color Weight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5827075" y="10931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Method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Standard Color Weight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5980225" y="1746600"/>
            <a:ext cx="292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one of the most prominent observable features of these images are their distinction through colors; weight may be able to emphasize that feature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5827075" y="3294900"/>
            <a:ext cx="3227400" cy="1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ApplyColorWeight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.split(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.merge((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.astype(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.uint8),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.astype(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.uint8),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.astype(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.uint8)))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NewImage</a:t>
            </a:r>
            <a:endParaRPr sz="6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b="563" l="0" r="0" t="563"/>
          <a:stretch/>
        </p:blipFill>
        <p:spPr>
          <a:xfrm>
            <a:off x="1469438" y="1493325"/>
            <a:ext cx="4071524" cy="1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4">
            <a:alphaModFix/>
          </a:blip>
          <a:srcRect b="5100" l="0" r="0" t="5109"/>
          <a:stretch/>
        </p:blipFill>
        <p:spPr>
          <a:xfrm>
            <a:off x="1469438" y="3200475"/>
            <a:ext cx="4071525" cy="17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205275" y="385395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205250" y="21467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1864050" y="10931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3560713" y="1093125"/>
            <a:ext cx="19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Weighted (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.8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.5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.1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.E.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474025" y="59927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following features were utilized in conjunction with specific methods for improved results, but were not applied in every context for testing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590675" y="1529075"/>
            <a:ext cx="32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Extra Enhancement #1: 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Contrast Stretching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4758325" y="1529075"/>
            <a:ext cx="32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Extra Enhancement #2: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Morphological Hole Closing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4086" l="0" r="0" t="4086"/>
          <a:stretch/>
        </p:blipFill>
        <p:spPr>
          <a:xfrm>
            <a:off x="4758325" y="3561841"/>
            <a:ext cx="3227399" cy="90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325" y="2667816"/>
            <a:ext cx="3227400" cy="90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 rotWithShape="1">
          <a:blip r:embed="rId5">
            <a:alphaModFix/>
          </a:blip>
          <a:srcRect b="5043" l="0" r="0" t="5052"/>
          <a:stretch/>
        </p:blipFill>
        <p:spPr>
          <a:xfrm>
            <a:off x="975200" y="3550475"/>
            <a:ext cx="2517975" cy="10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200" y="2482700"/>
            <a:ext cx="2517975" cy="10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/>
        </p:nvSpPr>
        <p:spPr>
          <a:xfrm>
            <a:off x="-52325" y="3915013"/>
            <a:ext cx="10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 sz="1000"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-52325" y="2847225"/>
            <a:ext cx="10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 sz="10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7985725" y="3033525"/>
            <a:ext cx="10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 sz="10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7985725" y="3789713"/>
            <a:ext cx="10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 sz="1000"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704375" y="4653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easier thresholding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575025" y="4500800"/>
            <a:ext cx="35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more thresholded information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7795500" y="1658400"/>
            <a:ext cx="1065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/>
          </a:p>
        </p:txBody>
      </p:sp>
      <p:sp>
        <p:nvSpPr>
          <p:cNvPr id="306" name="Google Shape;306;p31"/>
          <p:cNvSpPr txBox="1"/>
          <p:nvPr/>
        </p:nvSpPr>
        <p:spPr>
          <a:xfrm>
            <a:off x="7683900" y="1344850"/>
            <a:ext cx="12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Operator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66250" y="697125"/>
            <a:ext cx="232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Application, Code, Graphics, Slides and Documentation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66250" y="167997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Michael Warmbier</a:t>
            </a:r>
            <a:endParaRPr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07688" y="183775"/>
            <a:ext cx="652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>
                <a:solidFill>
                  <a:srgbClr val="FFFFFF"/>
                </a:solidFill>
              </a:rPr>
              <a:t>Credits/Sources</a:t>
            </a:r>
            <a:endParaRPr sz="222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66250" y="2357750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Course Professor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66250" y="3560475"/>
            <a:ext cx="232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Image Database Creator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66250" y="2775300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Sos Agaian</a:t>
            </a:r>
            <a:endParaRPr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66250" y="429937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Paul T. Mooney</a:t>
            </a:r>
            <a:endParaRPr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424338" y="697125"/>
            <a:ext cx="232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Programming Language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424338" y="2066900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External Libraries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91363" y="154152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Nunito"/>
                <a:ea typeface="Nunito"/>
                <a:cs typeface="Nunito"/>
                <a:sym typeface="Nunito"/>
              </a:rPr>
              <a:t>Pyt</a:t>
            </a:r>
            <a:r>
              <a:rPr lang="en" sz="1800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hon</a:t>
            </a:r>
            <a:endParaRPr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424338" y="2575575"/>
            <a:ext cx="2328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math, time, numpy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sklearn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Special thanks to </a:t>
            </a:r>
            <a:r>
              <a:rPr lang="en" sz="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Pillow</a:t>
            </a:r>
            <a:r>
              <a:rPr lang="en" sz="11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for getting me this far!</a:t>
            </a:r>
            <a:endParaRPr sz="7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06150" y="4598750"/>
            <a:ext cx="284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99999"/>
                </a:solidFill>
              </a:rPr>
              <a:t>https://rb.gy/9g577</a:t>
            </a:r>
            <a:endParaRPr b="1" sz="1000">
              <a:solidFill>
                <a:srgbClr val="999999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407850" y="369907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IDE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391375" y="4137050"/>
            <a:ext cx="232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Visual Studio Code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Windows Terminal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416488" y="83557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Github Repository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416500" y="1400825"/>
            <a:ext cx="232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https://rb.gy/jmjcb</a:t>
            </a:r>
            <a:endParaRPr sz="6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482438" y="3023600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Special Thanks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482450" y="3485300"/>
            <a:ext cx="23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Sara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Support</a:t>
            </a:r>
            <a:endParaRPr sz="1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416500" y="1156025"/>
            <a:ext cx="23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github.com/MichaelWarmbier</a:t>
            </a:r>
            <a:endParaRPr sz="8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6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#1, #2, #3: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Geometric Features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5503950" y="22360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Circularity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π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Area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/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Perimeter</a:t>
            </a:r>
            <a:r>
              <a:rPr lang="en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²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5827075" y="3294900"/>
            <a:ext cx="3227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Circularity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Foreground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IsolateForegroundFromBackground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.findContours(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Foreground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.RETR_EXTERNAL,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.CHAIN_APPROX_SIMPLE)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.contourArea(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.arcLength(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1e-10</a:t>
            </a:r>
            <a:endParaRPr sz="6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.pi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2052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2052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13365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575" y="3676275"/>
            <a:ext cx="26670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 rotWithShape="1">
          <a:blip r:embed="rId4">
            <a:alphaModFix/>
          </a:blip>
          <a:srcRect b="0" l="4018" r="4027" t="0"/>
          <a:stretch/>
        </p:blipFill>
        <p:spPr>
          <a:xfrm>
            <a:off x="1429575" y="2613125"/>
            <a:ext cx="26670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/>
          <p:nvPr/>
        </p:nvSpPr>
        <p:spPr>
          <a:xfrm>
            <a:off x="22481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315227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Isolated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5129550" y="1670975"/>
            <a:ext cx="39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Perimeter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F6B26B"/>
                </a:solidFill>
                <a:latin typeface="Nunito"/>
                <a:ea typeface="Nunito"/>
                <a:cs typeface="Nunito"/>
                <a:sym typeface="Nunito"/>
              </a:rPr>
              <a:t>arcLength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Contour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True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 +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1e-10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5503950" y="11059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Area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F6B26B"/>
                </a:solidFill>
                <a:latin typeface="Nunito"/>
                <a:ea typeface="Nunito"/>
                <a:cs typeface="Nunito"/>
                <a:sym typeface="Nunito"/>
              </a:rPr>
              <a:t>contourArea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Contour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687775" y="1105925"/>
            <a:ext cx="322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there are distinct geometrically differences from </a:t>
            </a:r>
            <a:r>
              <a:rPr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most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images of </a:t>
            </a:r>
            <a:r>
              <a:rPr lang="en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blood cells.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4096575" y="2571750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12697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4096575" y="2960050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713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096575" y="3314775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.314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4096575" y="3663050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6497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4096575" y="4058625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= 308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4096575" y="4406075"/>
            <a:ext cx="14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8607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#4: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Local Binary Pattern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4956600" y="3237425"/>
            <a:ext cx="4187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LBP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.cvtColor(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.COLOR_BGR2GRAY)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LBP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feature.local_binary_pattern(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"uniform"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5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.histogram(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LBP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.ravel(),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bins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27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27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.tolist()</a:t>
            </a:r>
            <a:r>
              <a:rPr lang="en" sz="65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5589750" y="2837225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1290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1290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12603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21719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Sub-Area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629638" y="1070625"/>
            <a:ext cx="322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“roughness” of </a:t>
            </a:r>
            <a:r>
              <a:rPr lang="en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or more present, while the “smoothness” of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are more present as well.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500" y="2724225"/>
            <a:ext cx="1871283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838" y="3781488"/>
            <a:ext cx="17526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/>
        </p:nvSpPr>
        <p:spPr>
          <a:xfrm>
            <a:off x="5167800" y="1070625"/>
            <a:ext cx="362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Images are replaced with data representing the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binary pattern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of a local area, then divided into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subsections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which are calculated to find several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LBP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values. The LBP produces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28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features.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3102775" y="2837225"/>
            <a:ext cx="1818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4C2F4"/>
                </a:solidFill>
              </a:rPr>
              <a:t>LBP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chemeClr val="dk1"/>
                </a:solidFill>
              </a:rPr>
              <a:t>[1264, 599, 686, 596, 541, 631, 654, 894, 1180, 1625, 2134, 3129, 4279, 4163, 2503, 1643, 1175, 1025, 737, 761, 762, 760, 767, 499, 2042, 11181]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3139950" y="3872775"/>
            <a:ext cx="1818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4C2F4"/>
                </a:solidFill>
              </a:rPr>
              <a:t>LBP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[285, 127, 152, 145, 135, 113, 92, 121, 202, 303, 458, 926, 1353, 1119, 508, 336, 190, 179, 117, 110, 146, 186, 169, 91, 433, 2513]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6.C.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#5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#6, #7: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Histogram Features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5169150" y="1697763"/>
            <a:ext cx="389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Entropy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-</a:t>
            </a:r>
            <a:r>
              <a:rPr lang="en" sz="1000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sum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10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NormHistogram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* </a:t>
            </a:r>
            <a:r>
              <a:rPr lang="en" sz="1000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log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2(</a:t>
            </a:r>
            <a:r>
              <a:rPr lang="en" sz="10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NormHistogram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 + </a:t>
            </a:r>
            <a:r>
              <a:rPr lang="en" sz="1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1e-10</a:t>
            </a:r>
            <a:endParaRPr sz="1000"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5827075" y="3294900"/>
            <a:ext cx="32274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HistogramFeatures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.cvtColor(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.COLOR_BGR2GRAY)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.calcHist([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 [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" sz="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 [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.flatten()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NormalizedHistogram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Entropy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NormalizedHistogram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.log2(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NormalizedHistogram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1e-10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StandardDeviation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.std(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Entropy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StandardDeviation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2052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2052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3033913" y="187717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Histogram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35"/>
          <p:cNvSpPr txBox="1"/>
          <p:nvPr/>
        </p:nvSpPr>
        <p:spPr>
          <a:xfrm>
            <a:off x="5129550" y="1366175"/>
            <a:ext cx="39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StDev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std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Histogram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35"/>
          <p:cNvSpPr txBox="1"/>
          <p:nvPr/>
        </p:nvSpPr>
        <p:spPr>
          <a:xfrm>
            <a:off x="5503950" y="10297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Mean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sum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Histogram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256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687775" y="1105925"/>
            <a:ext cx="322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despite some similarities, the histograms of each type of cell have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distinctions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that may be made.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 rotWithShape="1">
          <a:blip r:embed="rId3">
            <a:alphaModFix/>
          </a:blip>
          <a:srcRect b="0" l="5348" r="5357" t="0"/>
          <a:stretch/>
        </p:blipFill>
        <p:spPr>
          <a:xfrm>
            <a:off x="1422950" y="2765525"/>
            <a:ext cx="10096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950" y="3832325"/>
            <a:ext cx="10096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6850" y="3586781"/>
            <a:ext cx="1384026" cy="132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6850" y="2259125"/>
            <a:ext cx="1384027" cy="132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35"/>
          <p:cNvCxnSpPr>
            <a:stCxn id="371" idx="3"/>
            <a:endCxn id="374" idx="1"/>
          </p:cNvCxnSpPr>
          <p:nvPr/>
        </p:nvCxnSpPr>
        <p:spPr>
          <a:xfrm flipH="1" rot="10800000">
            <a:off x="2432600" y="2923025"/>
            <a:ext cx="424200" cy="37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5"/>
          <p:cNvCxnSpPr>
            <a:stCxn id="372" idx="3"/>
            <a:endCxn id="373" idx="1"/>
          </p:cNvCxnSpPr>
          <p:nvPr/>
        </p:nvCxnSpPr>
        <p:spPr>
          <a:xfrm flipH="1" rot="10800000">
            <a:off x="2432600" y="4250525"/>
            <a:ext cx="424200" cy="11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35"/>
          <p:cNvSpPr txBox="1"/>
          <p:nvPr/>
        </p:nvSpPr>
        <p:spPr>
          <a:xfrm>
            <a:off x="1412825" y="2394750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35"/>
          <p:cNvSpPr txBox="1"/>
          <p:nvPr/>
        </p:nvSpPr>
        <p:spPr>
          <a:xfrm>
            <a:off x="4240875" y="2272813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30124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4240875" y="2661113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15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4240875" y="3015838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29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4233275" y="3694425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7766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4233275" y="4082725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13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4233275" y="4437450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15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6.D.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#8: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>
                <a:solidFill>
                  <a:srgbClr val="B6D7A8"/>
                </a:solidFill>
                <a:latin typeface="Nunito"/>
                <a:ea typeface="Nunito"/>
                <a:cs typeface="Nunito"/>
                <a:sym typeface="Nunito"/>
              </a:rPr>
              <a:t>G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Values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5827075" y="3294900"/>
            <a:ext cx="32274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ColorTotal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"R"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.split(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"G"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2052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2052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5629300" y="1105925"/>
            <a:ext cx="32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TotalValue</a:t>
            </a: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 sz="2200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sum</a:t>
            </a: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2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Color</a:t>
            </a: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687775" y="1105925"/>
            <a:ext cx="322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both cells have distinct amounts of color, with </a:t>
            </a:r>
            <a:r>
              <a:rPr lang="en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particular having more </a:t>
            </a:r>
            <a:r>
              <a:rPr lang="en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blue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than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25" y="2696087"/>
            <a:ext cx="3602534" cy="102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 rotWithShape="1">
          <a:blip r:embed="rId4">
            <a:alphaModFix/>
          </a:blip>
          <a:srcRect b="2380" l="0" r="0" t="2390"/>
          <a:stretch/>
        </p:blipFill>
        <p:spPr>
          <a:xfrm>
            <a:off x="1336525" y="3721537"/>
            <a:ext cx="3602533" cy="102543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/>
          <p:nvPr/>
        </p:nvSpPr>
        <p:spPr>
          <a:xfrm>
            <a:off x="1253438" y="477808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2144388" y="477808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Red</a:t>
            </a:r>
            <a:endParaRPr sz="11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3068313" y="477808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Green</a:t>
            </a:r>
            <a:endParaRPr sz="11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3992238" y="477808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Blue</a:t>
            </a:r>
            <a:endParaRPr sz="11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2" name="Google Shape;402;p36"/>
          <p:cNvCxnSpPr>
            <a:endCxn id="394" idx="1"/>
          </p:cNvCxnSpPr>
          <p:nvPr/>
        </p:nvCxnSpPr>
        <p:spPr>
          <a:xfrm flipH="1" rot="10800000">
            <a:off x="4456900" y="1367525"/>
            <a:ext cx="1172400" cy="13593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6"/>
          <p:cNvCxnSpPr>
            <a:endCxn id="394" idx="1"/>
          </p:cNvCxnSpPr>
          <p:nvPr/>
        </p:nvCxnSpPr>
        <p:spPr>
          <a:xfrm flipH="1" rot="10800000">
            <a:off x="3593200" y="1367525"/>
            <a:ext cx="2036100" cy="1339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6"/>
          <p:cNvCxnSpPr>
            <a:endCxn id="394" idx="1"/>
          </p:cNvCxnSpPr>
          <p:nvPr/>
        </p:nvCxnSpPr>
        <p:spPr>
          <a:xfrm flipH="1" rot="10800000">
            <a:off x="2689600" y="1367525"/>
            <a:ext cx="2939700" cy="1332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6"/>
          <p:cNvSpPr txBox="1"/>
          <p:nvPr/>
        </p:nvSpPr>
        <p:spPr>
          <a:xfrm>
            <a:off x="4962000" y="2694975"/>
            <a:ext cx="125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819,985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36"/>
          <p:cNvSpPr txBox="1"/>
          <p:nvPr/>
        </p:nvSpPr>
        <p:spPr>
          <a:xfrm>
            <a:off x="4962000" y="3049700"/>
            <a:ext cx="12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G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7,204,704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4962000" y="3404425"/>
            <a:ext cx="12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en" sz="8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= 9,036,888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36"/>
          <p:cNvSpPr txBox="1"/>
          <p:nvPr/>
        </p:nvSpPr>
        <p:spPr>
          <a:xfrm>
            <a:off x="4962000" y="3736525"/>
            <a:ext cx="125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 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= 2,083,537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4962000" y="4091250"/>
            <a:ext cx="12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G 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= 1,947,175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36"/>
          <p:cNvSpPr txBox="1"/>
          <p:nvPr/>
        </p:nvSpPr>
        <p:spPr>
          <a:xfrm>
            <a:off x="4962000" y="4445975"/>
            <a:ext cx="12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1,949,150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6.E.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#9: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Euler Number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37"/>
          <p:cNvSpPr txBox="1"/>
          <p:nvPr/>
        </p:nvSpPr>
        <p:spPr>
          <a:xfrm>
            <a:off x="5827075" y="3294900"/>
            <a:ext cx="3227400" cy="1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EulerNumber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Thresh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IsolateForegroundFromBackground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.connectedComponentsWithStats(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Thresh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connectivity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ObjectTotal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6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HoleTotal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6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Stat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:]:</a:t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Stat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.CC_STAT_AREA]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HoleTotal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6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ObjectTotal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HoleTotal</a:t>
            </a: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37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2052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2052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687775" y="1105925"/>
            <a:ext cx="322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blood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tend to have less holes in their threshold compared to </a:t>
            </a:r>
            <a:r>
              <a:rPr lang="en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 blood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2" name="Google Shape;4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675" y="3676275"/>
            <a:ext cx="17716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7"/>
          <p:cNvPicPr preferRelativeResize="0"/>
          <p:nvPr/>
        </p:nvPicPr>
        <p:blipFill rotWithShape="1">
          <a:blip r:embed="rId4">
            <a:alphaModFix/>
          </a:blip>
          <a:srcRect b="0" l="3729" r="3729" t="0"/>
          <a:stretch/>
        </p:blipFill>
        <p:spPr>
          <a:xfrm>
            <a:off x="1508675" y="2613125"/>
            <a:ext cx="17716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7"/>
          <p:cNvSpPr txBox="1"/>
          <p:nvPr/>
        </p:nvSpPr>
        <p:spPr>
          <a:xfrm>
            <a:off x="1415650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22481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5167800" y="1070625"/>
            <a:ext cx="362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Euler Number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of an image is the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amount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of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holes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present within it. This is calculated by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then utilizing the image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contours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3372800" y="2971400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36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3372800" y="4034550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2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7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40" name="Google Shape;440;p39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50.41%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06666"/>
                          </a:solidFill>
                        </a:rPr>
                        <a:t>48.28%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06666"/>
                          </a:solidFill>
                        </a:rPr>
                        <a:t>48.28%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2.37s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68.09%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69.07%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69.23%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06666"/>
                          </a:solidFill>
                        </a:rPr>
                        <a:t>41.57%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2.59s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62.36%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62.85%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61.54%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53.85%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2.46s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77.58%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64.81%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62.52%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50.41%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8.78s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64.32%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66.12%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66.28%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06666"/>
                          </a:solidFill>
                        </a:rPr>
                        <a:t>48.45%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3.18s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68.25%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68.25%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68.41%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2.95s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65.47%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63.83%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63.99%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2.95s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98.69%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85.92%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89.85%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77.41%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1.36s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61.54%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65.47%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61.87%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52.70%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2.51s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1" name="Google Shape;441;p39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Isolation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1404425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None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48" name="Google Shape;448;p40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17.28s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17.16s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17.2s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81.67%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89.85%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89.85%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10.58s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16.66s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16.68s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16.75s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18.33%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66.45%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66.45%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53.36%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18.33s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16.64s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9" name="Google Shape;449;p40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Removal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0" name="Google Shape;450;p40"/>
          <p:cNvSpPr txBox="1"/>
          <p:nvPr/>
        </p:nvSpPr>
        <p:spPr>
          <a:xfrm>
            <a:off x="1404425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None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7.C.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56" name="Google Shape;456;p41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72.18%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6.80s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Geom.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67.59%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69.07%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68.90%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4.58s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7" name="Google Shape;457;p41"/>
          <p:cNvSpPr txBox="1"/>
          <p:nvPr/>
        </p:nvSpPr>
        <p:spPr>
          <a:xfrm>
            <a:off x="4655775" y="199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By Category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1488200" y="199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None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59" name="Google Shape;459;p41"/>
          <p:cNvGraphicFramePr/>
          <p:nvPr/>
        </p:nvGraphicFramePr>
        <p:xfrm>
          <a:off x="6411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All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72.18%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16.16s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0" name="Google Shape;460;p41"/>
          <p:cNvSpPr txBox="1"/>
          <p:nvPr/>
        </p:nvSpPr>
        <p:spPr>
          <a:xfrm>
            <a:off x="3072000" y="3562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Final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3072000" y="40610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Notable Observation</a:t>
            </a:r>
            <a:endParaRPr sz="17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RGB values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excelled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at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distinguishing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cell types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30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>
                <a:latin typeface="Roboto Mono SemiBold"/>
                <a:ea typeface="Roboto Mono SemiBold"/>
                <a:cs typeface="Roboto Mono SemiBold"/>
                <a:sym typeface="Roboto Mono SemiBold"/>
              </a:rPr>
              <a:t>Table of Contents</a:t>
            </a:r>
            <a:endParaRPr sz="352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2174700" y="1119750"/>
            <a:ext cx="47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Design Philosophy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Dataset Presentation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Dependent Science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Application Structure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Showcase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Showcase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Showcase of Results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Application Preview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Further Observations/Conclusion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7.D.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68" name="Google Shape;468;p42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48.77%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46.64%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48.77%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9.20s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69.56%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70.54%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41.73%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9.55s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58.43%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58.92%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58.10%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53.85%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9.27s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89.53%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62.36%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49.75%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12.44s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64.32%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66.12%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66.28%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48.45%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8.67s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69.89%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69.56%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6.51s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70.05%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68.58%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6.82s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99.67%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86.91%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84.11%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73.65%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5.01s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59.41%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58.92%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52.70%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9.42s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9" name="Google Shape;469;p42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Isolation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836700" y="4679625"/>
            <a:ext cx="37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Blurring,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7.E.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76" name="Google Shape;476;p43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30.32s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30.38s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30.18s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87.89%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89.69%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27.46s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32.02s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32.66s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32.85s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92.31%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66.12%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66.12%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53.52%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33.88s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29.32s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7" name="Google Shape;477;p43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Removal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8" name="Google Shape;478;p43"/>
          <p:cNvSpPr txBox="1"/>
          <p:nvPr/>
        </p:nvSpPr>
        <p:spPr>
          <a:xfrm>
            <a:off x="836700" y="4679625"/>
            <a:ext cx="37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Blurring,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7.F.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84" name="Google Shape;484;p44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73.16%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6.80s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Geom.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69.56%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69.89%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20.97s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5" name="Google Shape;485;p44"/>
          <p:cNvSpPr txBox="1"/>
          <p:nvPr/>
        </p:nvSpPr>
        <p:spPr>
          <a:xfrm>
            <a:off x="4655775" y="199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By Category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86" name="Google Shape;486;p44"/>
          <p:cNvGraphicFramePr/>
          <p:nvPr/>
        </p:nvGraphicFramePr>
        <p:xfrm>
          <a:off x="6411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All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99.67%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80.20%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87.73%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 90.67%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34.38s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7" name="Google Shape;487;p44"/>
          <p:cNvSpPr txBox="1"/>
          <p:nvPr/>
        </p:nvSpPr>
        <p:spPr>
          <a:xfrm>
            <a:off x="3072000" y="3562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Final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3072000" y="40610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Notable Observation</a:t>
            </a:r>
            <a:endParaRPr sz="17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0" name="Google Shape;490;p44"/>
          <p:cNvSpPr txBox="1"/>
          <p:nvPr/>
        </p:nvSpPr>
        <p:spPr>
          <a:xfrm>
            <a:off x="907050" y="1994850"/>
            <a:ext cx="37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Blurring,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Overall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are improved by enhancements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7.G.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97" name="Google Shape;497;p45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1.05s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64.81%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66.61%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52.54%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1.03s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65.96%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65.30%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89.36%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72.67%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71.03%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72.83%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8.72s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62.85%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62.52%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62.52%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57.12%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2.65s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 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65.47%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64.81%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2.52s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97.71%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98.04%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97.05%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58.92%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2.40s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78.56%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4.87s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1.19s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8" name="Google Shape;498;p45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Isolation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80675" y="4679625"/>
            <a:ext cx="33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Color Adjustment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7.H.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505" name="Google Shape;505;p46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14.93s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78.56%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14.75s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15.48s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64.16%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65.63%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7.37s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13.50s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13.60s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13.59s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91.98%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66.78%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66.61%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60.56%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15.33s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14.44s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6" name="Google Shape;506;p46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Removal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1080675" y="4679625"/>
            <a:ext cx="33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Color Adjustment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</a:t>
            </a:r>
            <a:r>
              <a:rPr b="1" lang="en" sz="2220">
                <a:solidFill>
                  <a:srgbClr val="E06666"/>
                </a:solidFill>
              </a:rPr>
              <a:t>I</a:t>
            </a:r>
            <a:r>
              <a:rPr b="1" lang="en" sz="2220">
                <a:solidFill>
                  <a:srgbClr val="E06666"/>
                </a:solidFill>
              </a:rPr>
              <a:t>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513" name="Google Shape;513;p47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95.58%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62.52%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62.36%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5.61s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Geom.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66.78%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66.45%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2.23s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4" name="Google Shape;514;p47"/>
          <p:cNvSpPr txBox="1"/>
          <p:nvPr/>
        </p:nvSpPr>
        <p:spPr>
          <a:xfrm>
            <a:off x="4655775" y="199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By Category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15" name="Google Shape;515;p47"/>
          <p:cNvGraphicFramePr/>
          <p:nvPr/>
        </p:nvGraphicFramePr>
        <p:xfrm>
          <a:off x="6411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{9CFB3E8C-957E-4F00-9371-4675440E09A5}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All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78.72%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62.03%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15.04s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6" name="Google Shape;516;p47"/>
          <p:cNvSpPr txBox="1"/>
          <p:nvPr/>
        </p:nvSpPr>
        <p:spPr>
          <a:xfrm>
            <a:off x="3072000" y="3562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Final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>
            <a:off x="3072000" y="40610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Notable Observations</a:t>
            </a:r>
            <a:endParaRPr sz="17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1292475" y="1994850"/>
            <a:ext cx="33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Color Adjustment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0" name="Google Shape;520;p47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Color weight is a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very</a:t>
            </a:r>
            <a:r>
              <a:rPr b="1"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bad choice for a feature; Histogram features improved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7.J.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6" name="Google Shape;526;p48"/>
          <p:cNvSpPr txBox="1"/>
          <p:nvPr/>
        </p:nvSpPr>
        <p:spPr>
          <a:xfrm>
            <a:off x="2931625" y="599275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Most Effective Results:</a:t>
            </a:r>
            <a:endParaRPr sz="20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7" name="Google Shape;527;p48"/>
          <p:cNvSpPr txBox="1"/>
          <p:nvPr/>
        </p:nvSpPr>
        <p:spPr>
          <a:xfrm>
            <a:off x="2931625" y="2571750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Least Effective Results:</a:t>
            </a:r>
            <a:endParaRPr sz="2000"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48"/>
          <p:cNvSpPr txBox="1"/>
          <p:nvPr/>
        </p:nvSpPr>
        <p:spPr>
          <a:xfrm>
            <a:off x="-314175" y="1811525"/>
            <a:ext cx="294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Gaussian</a:t>
            </a: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Blur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Sharpening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9" name="Google Shape;529;p48"/>
          <p:cNvSpPr txBox="1"/>
          <p:nvPr/>
        </p:nvSpPr>
        <p:spPr>
          <a:xfrm>
            <a:off x="-314175" y="13129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Enhancements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0" name="Google Shape;530;p48"/>
          <p:cNvSpPr txBox="1"/>
          <p:nvPr/>
        </p:nvSpPr>
        <p:spPr>
          <a:xfrm>
            <a:off x="2046575" y="1811525"/>
            <a:ext cx="294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Especially Color Value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1" name="Google Shape;531;p48"/>
          <p:cNvSpPr txBox="1"/>
          <p:nvPr/>
        </p:nvSpPr>
        <p:spPr>
          <a:xfrm>
            <a:off x="2046575" y="13129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2" name="Google Shape;532;p48"/>
          <p:cNvSpPr txBox="1"/>
          <p:nvPr/>
        </p:nvSpPr>
        <p:spPr>
          <a:xfrm>
            <a:off x="6731950" y="1454225"/>
            <a:ext cx="237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99.67%</a:t>
            </a:r>
            <a:endParaRPr sz="4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3" name="Google Shape;533;p48"/>
          <p:cNvSpPr txBox="1"/>
          <p:nvPr/>
        </p:nvSpPr>
        <p:spPr>
          <a:xfrm>
            <a:off x="4183825" y="13129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Kernel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4" name="Google Shape;534;p48"/>
          <p:cNvSpPr txBox="1"/>
          <p:nvPr/>
        </p:nvSpPr>
        <p:spPr>
          <a:xfrm>
            <a:off x="4183825" y="1839125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5" name="Google Shape;535;p48"/>
          <p:cNvSpPr txBox="1"/>
          <p:nvPr/>
        </p:nvSpPr>
        <p:spPr>
          <a:xfrm>
            <a:off x="-138012" y="3678425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None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6" name="Google Shape;536;p48"/>
          <p:cNvSpPr txBox="1"/>
          <p:nvPr/>
        </p:nvSpPr>
        <p:spPr>
          <a:xfrm>
            <a:off x="-138012" y="31798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Enhancements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7" name="Google Shape;537;p48"/>
          <p:cNvSpPr txBox="1"/>
          <p:nvPr/>
        </p:nvSpPr>
        <p:spPr>
          <a:xfrm>
            <a:off x="2222738" y="3678425"/>
            <a:ext cx="294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EXCEPT</a:t>
            </a: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Color Value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8" name="Google Shape;538;p48"/>
          <p:cNvSpPr txBox="1"/>
          <p:nvPr/>
        </p:nvSpPr>
        <p:spPr>
          <a:xfrm>
            <a:off x="2222738" y="31798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6731938" y="3321125"/>
            <a:ext cx="237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18</a:t>
            </a:r>
            <a:r>
              <a:rPr b="1" lang="en" sz="4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.33%</a:t>
            </a:r>
            <a:endParaRPr sz="4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4359988" y="31798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Kernel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1" name="Google Shape;541;p48"/>
          <p:cNvSpPr txBox="1"/>
          <p:nvPr/>
        </p:nvSpPr>
        <p:spPr>
          <a:xfrm>
            <a:off x="4359988" y="3706025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2" name="Google Shape;542;p48"/>
          <p:cNvSpPr txBox="1"/>
          <p:nvPr/>
        </p:nvSpPr>
        <p:spPr>
          <a:xfrm>
            <a:off x="274875" y="4544225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6D7A8"/>
                </a:solidFill>
                <a:latin typeface="Nunito"/>
                <a:ea typeface="Nunito"/>
                <a:cs typeface="Nunito"/>
                <a:sym typeface="Nunito"/>
              </a:rPr>
              <a:t>Best Feature:</a:t>
            </a: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Color Value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3" name="Google Shape;543;p48"/>
          <p:cNvSpPr txBox="1"/>
          <p:nvPr/>
        </p:nvSpPr>
        <p:spPr>
          <a:xfrm>
            <a:off x="5056425" y="4520475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Weakest Feature: </a:t>
            </a: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LBP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9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7.K.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49"/>
          <p:cNvSpPr txBox="1"/>
          <p:nvPr/>
        </p:nvSpPr>
        <p:spPr>
          <a:xfrm>
            <a:off x="2931625" y="599275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All Results</a:t>
            </a:r>
            <a:endParaRPr sz="20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5" y="1500400"/>
            <a:ext cx="2936275" cy="15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9"/>
          <p:cNvPicPr preferRelativeResize="0"/>
          <p:nvPr/>
        </p:nvPicPr>
        <p:blipFill rotWithShape="1">
          <a:blip r:embed="rId4">
            <a:alphaModFix/>
          </a:blip>
          <a:srcRect b="534" l="0" r="0" t="544"/>
          <a:stretch/>
        </p:blipFill>
        <p:spPr>
          <a:xfrm>
            <a:off x="3134100" y="1500400"/>
            <a:ext cx="2936276" cy="15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9"/>
          <p:cNvPicPr preferRelativeResize="0"/>
          <p:nvPr/>
        </p:nvPicPr>
        <p:blipFill rotWithShape="1">
          <a:blip r:embed="rId5">
            <a:alphaModFix/>
          </a:blip>
          <a:srcRect b="1286" l="0" r="0" t="1286"/>
          <a:stretch/>
        </p:blipFill>
        <p:spPr>
          <a:xfrm>
            <a:off x="6070375" y="1500400"/>
            <a:ext cx="2936274" cy="15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9"/>
          <p:cNvPicPr preferRelativeResize="0"/>
          <p:nvPr/>
        </p:nvPicPr>
        <p:blipFill rotWithShape="1">
          <a:blip r:embed="rId6">
            <a:alphaModFix/>
          </a:blip>
          <a:srcRect b="612" l="0" r="0" t="602"/>
          <a:stretch/>
        </p:blipFill>
        <p:spPr>
          <a:xfrm>
            <a:off x="1806450" y="3054700"/>
            <a:ext cx="2936276" cy="15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9"/>
          <p:cNvPicPr preferRelativeResize="0"/>
          <p:nvPr/>
        </p:nvPicPr>
        <p:blipFill rotWithShape="1">
          <a:blip r:embed="rId7">
            <a:alphaModFix/>
          </a:blip>
          <a:srcRect b="89" l="0" r="0" t="99"/>
          <a:stretch/>
        </p:blipFill>
        <p:spPr>
          <a:xfrm>
            <a:off x="4742725" y="3054700"/>
            <a:ext cx="2936275" cy="15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9"/>
          <p:cNvSpPr txBox="1"/>
          <p:nvPr/>
        </p:nvSpPr>
        <p:spPr>
          <a:xfrm>
            <a:off x="2931625" y="1007800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(Available on GitHub)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0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8.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561" name="Google Shape;561;p50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 Preview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8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Preview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7" name="Google Shape;567;p51"/>
          <p:cNvSpPr txBox="1"/>
          <p:nvPr/>
        </p:nvSpPr>
        <p:spPr>
          <a:xfrm>
            <a:off x="482640" y="933725"/>
            <a:ext cx="8306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Goal Reminder: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prove viable use of this application through a demo utilizing its results to count a number of white blood cells in a larger image.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 application was created with the goal of being able to detect which cells within an image were white and which cells were red by relying on the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same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training data as used in the experimental application.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8" name="Google Shape;5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63" y="2994725"/>
            <a:ext cx="646747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1.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Design Philosophy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8.B.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Preview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4" name="Google Shape;5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63" y="762200"/>
            <a:ext cx="6833874" cy="18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279100" y="3188075"/>
            <a:ext cx="1851400" cy="13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 rotWithShape="1">
          <a:blip r:embed="rId5">
            <a:alphaModFix/>
          </a:blip>
          <a:srcRect b="258" l="0" r="0" t="258"/>
          <a:stretch/>
        </p:blipFill>
        <p:spPr>
          <a:xfrm>
            <a:off x="2523900" y="3188075"/>
            <a:ext cx="1851400" cy="13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 rotWithShape="1">
          <a:blip r:embed="rId6">
            <a:alphaModFix/>
          </a:blip>
          <a:srcRect b="0" l="129" r="129" t="0"/>
          <a:stretch/>
        </p:blipFill>
        <p:spPr>
          <a:xfrm>
            <a:off x="4768700" y="3188075"/>
            <a:ext cx="1851401" cy="13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500" y="3188075"/>
            <a:ext cx="1851401" cy="139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52"/>
          <p:cNvCxnSpPr>
            <a:stCxn id="575" idx="3"/>
            <a:endCxn id="576" idx="1"/>
          </p:cNvCxnSpPr>
          <p:nvPr/>
        </p:nvCxnSpPr>
        <p:spPr>
          <a:xfrm>
            <a:off x="2130500" y="3884163"/>
            <a:ext cx="39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52"/>
          <p:cNvCxnSpPr>
            <a:stCxn id="576" idx="3"/>
            <a:endCxn id="577" idx="1"/>
          </p:cNvCxnSpPr>
          <p:nvPr/>
        </p:nvCxnSpPr>
        <p:spPr>
          <a:xfrm>
            <a:off x="4375299" y="3884163"/>
            <a:ext cx="39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52"/>
          <p:cNvCxnSpPr>
            <a:stCxn id="577" idx="3"/>
            <a:endCxn id="578" idx="1"/>
          </p:cNvCxnSpPr>
          <p:nvPr/>
        </p:nvCxnSpPr>
        <p:spPr>
          <a:xfrm>
            <a:off x="6620100" y="3884162"/>
            <a:ext cx="39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p52"/>
          <p:cNvSpPr txBox="1"/>
          <p:nvPr/>
        </p:nvSpPr>
        <p:spPr>
          <a:xfrm>
            <a:off x="672150" y="4580250"/>
            <a:ext cx="10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52"/>
          <p:cNvSpPr txBox="1"/>
          <p:nvPr/>
        </p:nvSpPr>
        <p:spPr>
          <a:xfrm>
            <a:off x="2916950" y="4580250"/>
            <a:ext cx="10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Contour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4" name="Google Shape;584;p52"/>
          <p:cNvSpPr txBox="1"/>
          <p:nvPr/>
        </p:nvSpPr>
        <p:spPr>
          <a:xfrm>
            <a:off x="4977088" y="4580250"/>
            <a:ext cx="14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Detected Contour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5" name="Google Shape;585;p52"/>
          <p:cNvSpPr txBox="1"/>
          <p:nvPr/>
        </p:nvSpPr>
        <p:spPr>
          <a:xfrm>
            <a:off x="7221888" y="4580250"/>
            <a:ext cx="14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3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8.C.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Preview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1" name="Google Shape;591;p53"/>
          <p:cNvSpPr txBox="1"/>
          <p:nvPr/>
        </p:nvSpPr>
        <p:spPr>
          <a:xfrm>
            <a:off x="370420" y="701125"/>
            <a:ext cx="374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application showed </a:t>
            </a:r>
            <a:r>
              <a:rPr i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amazing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results!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2" name="Google Shape;5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1490850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3"/>
          <p:cNvPicPr preferRelativeResize="0"/>
          <p:nvPr/>
        </p:nvPicPr>
        <p:blipFill rotWithShape="1">
          <a:blip r:embed="rId4">
            <a:alphaModFix/>
          </a:blip>
          <a:srcRect b="49" l="0" r="0" t="49"/>
          <a:stretch/>
        </p:blipFill>
        <p:spPr>
          <a:xfrm>
            <a:off x="2313112" y="1490850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738" y="3136625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3"/>
          <p:cNvPicPr preferRelativeResize="0"/>
          <p:nvPr/>
        </p:nvPicPr>
        <p:blipFill rotWithShape="1">
          <a:blip r:embed="rId6">
            <a:alphaModFix/>
          </a:blip>
          <a:srcRect b="0" l="129" r="129" t="0"/>
          <a:stretch/>
        </p:blipFill>
        <p:spPr>
          <a:xfrm>
            <a:off x="2313113" y="3136625"/>
            <a:ext cx="2194374" cy="16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6513" y="1490850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30888" y="1490850"/>
            <a:ext cx="2194375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6513" y="3136625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3"/>
          <p:cNvPicPr preferRelativeResize="0"/>
          <p:nvPr/>
        </p:nvPicPr>
        <p:blipFill rotWithShape="1">
          <a:blip r:embed="rId10">
            <a:alphaModFix/>
          </a:blip>
          <a:srcRect b="0" l="337" r="337" t="0"/>
          <a:stretch/>
        </p:blipFill>
        <p:spPr>
          <a:xfrm>
            <a:off x="6830888" y="3136625"/>
            <a:ext cx="2194374" cy="16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3"/>
          <p:cNvSpPr txBox="1"/>
          <p:nvPr/>
        </p:nvSpPr>
        <p:spPr>
          <a:xfrm>
            <a:off x="700975" y="4782400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5218750" y="4782400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2" name="Google Shape;602;p53"/>
          <p:cNvSpPr txBox="1"/>
          <p:nvPr/>
        </p:nvSpPr>
        <p:spPr>
          <a:xfrm>
            <a:off x="2660025" y="4782400"/>
            <a:ext cx="145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Object Detection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3" name="Google Shape;603;p53"/>
          <p:cNvSpPr txBox="1"/>
          <p:nvPr/>
        </p:nvSpPr>
        <p:spPr>
          <a:xfrm>
            <a:off x="7353575" y="4782400"/>
            <a:ext cx="145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Object Detection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4" name="Google Shape;604;p53"/>
          <p:cNvSpPr txBox="1"/>
          <p:nvPr/>
        </p:nvSpPr>
        <p:spPr>
          <a:xfrm>
            <a:off x="4940970" y="701125"/>
            <a:ext cx="374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Of the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10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tested images with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15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white cells included,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14/15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were detected.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4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9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610" name="Google Shape;610;p54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Further Observation/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Conclusion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5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9.A</a:t>
            </a:r>
            <a:r>
              <a:rPr b="1" lang="en" sz="2220">
                <a:solidFill>
                  <a:srgbClr val="E06666"/>
                </a:solidFill>
              </a:rPr>
              <a:t>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Further Observations/Conclusion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6" name="Google Shape;616;p55"/>
          <p:cNvSpPr txBox="1"/>
          <p:nvPr/>
        </p:nvSpPr>
        <p:spPr>
          <a:xfrm>
            <a:off x="1910250" y="2571750"/>
            <a:ext cx="5323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Always room for more features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Thresholding based on color may yield larger </a:t>
            </a: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more details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observations can be made from image data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7" name="Google Shape;617;p55"/>
          <p:cNvSpPr txBox="1"/>
          <p:nvPr/>
        </p:nvSpPr>
        <p:spPr>
          <a:xfrm>
            <a:off x="1910250" y="883250"/>
            <a:ext cx="532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 the goals that were set out to be achieved were completed</a:t>
            </a:r>
            <a:endParaRPr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8" name="Google Shape;618;p55"/>
          <p:cNvSpPr txBox="1"/>
          <p:nvPr/>
        </p:nvSpPr>
        <p:spPr>
          <a:xfrm>
            <a:off x="358350" y="2019875"/>
            <a:ext cx="842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However, some notable improvements can still be made. Specifically: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6"/>
          <p:cNvSpPr txBox="1"/>
          <p:nvPr>
            <p:ph idx="1" type="body"/>
          </p:nvPr>
        </p:nvSpPr>
        <p:spPr>
          <a:xfrm>
            <a:off x="311700" y="307675"/>
            <a:ext cx="8520600" cy="42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F0000"/>
                </a:solidFill>
              </a:rPr>
              <a:t>Q</a:t>
            </a:r>
            <a:r>
              <a:rPr lang="en" sz="7000">
                <a:solidFill>
                  <a:srgbClr val="A4C2F4"/>
                </a:solidFill>
              </a:rPr>
              <a:t>&amp;</a:t>
            </a:r>
            <a:r>
              <a:rPr lang="en" sz="7000">
                <a:solidFill>
                  <a:srgbClr val="FF0000"/>
                </a:solidFill>
              </a:rPr>
              <a:t>A</a:t>
            </a:r>
            <a:endParaRPr sz="7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0"/>
              <a:t>Thank You!</a:t>
            </a:r>
            <a:endParaRPr sz="7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1.A</a:t>
            </a:r>
            <a:r>
              <a:rPr b="1" lang="en" sz="2220">
                <a:solidFill>
                  <a:srgbClr val="E06666"/>
                </a:solidFill>
              </a:rPr>
              <a:t>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Design Philosophy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82640" y="933725"/>
            <a:ext cx="8306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Primary Goal: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to create an application for classifying images of blood cells that </a:t>
            </a:r>
            <a:r>
              <a:rPr i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may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either be </a:t>
            </a:r>
            <a:r>
              <a:rPr lang="en" sz="16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or </a:t>
            </a:r>
            <a:r>
              <a:rPr lang="en" sz="16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into binary categories.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Secondary Goal: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prove viable use of this application through a demo utilizing its results to count a number of white blood cells in a larger image.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Tertiary Goal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: observe the results of both applications and make observations on further potential with this technology.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(Personal) Programmatic Goal: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to create clean, readable, documented and easily modifiable code for the sake of open source collaboration and future use by other students.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2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Dataset Presentation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2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Dataset Presentation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18640" y="4679250"/>
            <a:ext cx="830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All images source from </a:t>
            </a:r>
            <a:r>
              <a:rPr b="1"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Paul T. Mooney </a:t>
            </a:r>
            <a:r>
              <a:rPr b="1" lang="en" sz="700">
                <a:solidFill>
                  <a:srgbClr val="999999"/>
                </a:solidFill>
              </a:rPr>
              <a:t>https://rb.gy/9g577</a:t>
            </a:r>
            <a:endParaRPr b="1"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5511994" y="933725"/>
            <a:ext cx="32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Example of Original Image Data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000" y="1404950"/>
            <a:ext cx="1533499" cy="130757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6016" r="6025" t="0"/>
          <a:stretch/>
        </p:blipFill>
        <p:spPr>
          <a:xfrm>
            <a:off x="7256000" y="1404950"/>
            <a:ext cx="1533499" cy="130757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0" l="6016" r="6025" t="0"/>
          <a:stretch/>
        </p:blipFill>
        <p:spPr>
          <a:xfrm>
            <a:off x="5512000" y="2942875"/>
            <a:ext cx="1533499" cy="130757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6">
            <a:alphaModFix/>
          </a:blip>
          <a:srcRect b="0" l="6016" r="6025" t="0"/>
          <a:stretch/>
        </p:blipFill>
        <p:spPr>
          <a:xfrm>
            <a:off x="7256000" y="2942875"/>
            <a:ext cx="1533499" cy="130757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9"/>
          <p:cNvSpPr txBox="1"/>
          <p:nvPr/>
        </p:nvSpPr>
        <p:spPr>
          <a:xfrm>
            <a:off x="495838" y="1120125"/>
            <a:ext cx="3728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Original Image Data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 the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default state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, the images in this dataset were not fit for training. The goal is to train the algorithm to classify </a:t>
            </a:r>
            <a:r>
              <a:rPr lang="en" sz="16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lang="en" sz="16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blood cells individually, not images containing a large amount of them.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Images were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manually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split into a set of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two groups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2</a:t>
            </a:r>
            <a:r>
              <a:rPr b="1" lang="en" sz="2220">
                <a:solidFill>
                  <a:srgbClr val="E06666"/>
                </a:solidFill>
              </a:rPr>
              <a:t>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Dataset Presentation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02569" y="608563"/>
            <a:ext cx="32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Example of </a:t>
            </a:r>
            <a:r>
              <a:rPr lang="en" sz="16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Data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13715" l="0" r="0" t="13715"/>
          <a:stretch/>
        </p:blipFill>
        <p:spPr>
          <a:xfrm>
            <a:off x="225625" y="1039695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0"/>
          <p:cNvSpPr txBox="1"/>
          <p:nvPr/>
        </p:nvSpPr>
        <p:spPr>
          <a:xfrm>
            <a:off x="5398019" y="608575"/>
            <a:ext cx="32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Example of </a:t>
            </a:r>
            <a:r>
              <a:rPr lang="en" sz="16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White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Data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7030" l="0" r="0" t="7021"/>
          <a:stretch/>
        </p:blipFill>
        <p:spPr>
          <a:xfrm>
            <a:off x="1222075" y="1039695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 b="15985" l="0" r="0" t="15992"/>
          <a:stretch/>
        </p:blipFill>
        <p:spPr>
          <a:xfrm>
            <a:off x="2218525" y="1039695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6">
            <a:alphaModFix/>
          </a:blip>
          <a:srcRect b="0" l="13710" r="13710" t="0"/>
          <a:stretch/>
        </p:blipFill>
        <p:spPr>
          <a:xfrm>
            <a:off x="3220650" y="1039695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7">
            <a:alphaModFix/>
          </a:blip>
          <a:srcRect b="5140" l="0" r="0" t="5149"/>
          <a:stretch/>
        </p:blipFill>
        <p:spPr>
          <a:xfrm>
            <a:off x="217075" y="19030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8">
            <a:alphaModFix/>
          </a:blip>
          <a:srcRect b="23324" l="0" r="0" t="23324"/>
          <a:stretch/>
        </p:blipFill>
        <p:spPr>
          <a:xfrm>
            <a:off x="1213525" y="19030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9">
            <a:alphaModFix/>
          </a:blip>
          <a:srcRect b="12529" l="0" r="0" t="12536"/>
          <a:stretch/>
        </p:blipFill>
        <p:spPr>
          <a:xfrm>
            <a:off x="2209975" y="19030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10">
            <a:alphaModFix/>
          </a:blip>
          <a:srcRect b="0" l="8541" r="8533" t="0"/>
          <a:stretch/>
        </p:blipFill>
        <p:spPr>
          <a:xfrm>
            <a:off x="3212100" y="19030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11">
            <a:alphaModFix/>
          </a:blip>
          <a:srcRect b="23170" l="0" r="0" t="23170"/>
          <a:stretch/>
        </p:blipFill>
        <p:spPr>
          <a:xfrm>
            <a:off x="217075" y="27664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12">
            <a:alphaModFix/>
          </a:blip>
          <a:srcRect b="0" l="3677" r="3677" t="0"/>
          <a:stretch/>
        </p:blipFill>
        <p:spPr>
          <a:xfrm>
            <a:off x="1213525" y="27664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13">
            <a:alphaModFix/>
          </a:blip>
          <a:srcRect b="21952" l="0" r="0" t="21958"/>
          <a:stretch/>
        </p:blipFill>
        <p:spPr>
          <a:xfrm>
            <a:off x="2209975" y="27664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14">
            <a:alphaModFix/>
          </a:blip>
          <a:srcRect b="0" l="26045" r="26040" t="0"/>
          <a:stretch/>
        </p:blipFill>
        <p:spPr>
          <a:xfrm>
            <a:off x="3212100" y="27664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15">
            <a:alphaModFix/>
          </a:blip>
          <a:srcRect b="21150" l="0" r="0" t="21156"/>
          <a:stretch/>
        </p:blipFill>
        <p:spPr>
          <a:xfrm>
            <a:off x="217075" y="36298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16">
            <a:alphaModFix/>
          </a:blip>
          <a:srcRect b="0" l="9250" r="9242" t="0"/>
          <a:stretch/>
        </p:blipFill>
        <p:spPr>
          <a:xfrm>
            <a:off x="1213525" y="36298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6">
            <a:alphaModFix/>
          </a:blip>
          <a:srcRect b="0" l="13710" r="13710" t="0"/>
          <a:stretch/>
        </p:blipFill>
        <p:spPr>
          <a:xfrm>
            <a:off x="2209975" y="36298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17">
            <a:alphaModFix/>
          </a:blip>
          <a:srcRect b="12298" l="0" r="0" t="12298"/>
          <a:stretch/>
        </p:blipFill>
        <p:spPr>
          <a:xfrm>
            <a:off x="3212100" y="36298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18">
            <a:alphaModFix/>
          </a:blip>
          <a:srcRect b="7976" l="0" r="0" t="7976"/>
          <a:stretch/>
        </p:blipFill>
        <p:spPr>
          <a:xfrm>
            <a:off x="5116800" y="1039670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19">
            <a:alphaModFix/>
          </a:blip>
          <a:srcRect b="690" l="0" r="0" t="690"/>
          <a:stretch/>
        </p:blipFill>
        <p:spPr>
          <a:xfrm>
            <a:off x="6113250" y="1039670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20">
            <a:alphaModFix/>
          </a:blip>
          <a:srcRect b="4807" l="0" r="0" t="4816"/>
          <a:stretch/>
        </p:blipFill>
        <p:spPr>
          <a:xfrm>
            <a:off x="7109700" y="1039670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21">
            <a:alphaModFix/>
          </a:blip>
          <a:srcRect b="7976" l="0" r="0" t="7968"/>
          <a:stretch/>
        </p:blipFill>
        <p:spPr>
          <a:xfrm>
            <a:off x="8111825" y="1039670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22">
            <a:alphaModFix/>
          </a:blip>
          <a:srcRect b="0" l="11034" r="11034" t="0"/>
          <a:stretch/>
        </p:blipFill>
        <p:spPr>
          <a:xfrm>
            <a:off x="5108250" y="19030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23">
            <a:alphaModFix/>
          </a:blip>
          <a:srcRect b="0" l="12962" r="12969" t="0"/>
          <a:stretch/>
        </p:blipFill>
        <p:spPr>
          <a:xfrm>
            <a:off x="6104700" y="19030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24">
            <a:alphaModFix/>
          </a:blip>
          <a:srcRect b="0" l="15267" r="15274" t="0"/>
          <a:stretch/>
        </p:blipFill>
        <p:spPr>
          <a:xfrm>
            <a:off x="7101150" y="19030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25">
            <a:alphaModFix/>
          </a:blip>
          <a:srcRect b="10468" l="0" r="0" t="10468"/>
          <a:stretch/>
        </p:blipFill>
        <p:spPr>
          <a:xfrm>
            <a:off x="8103275" y="19030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26">
            <a:alphaModFix/>
          </a:blip>
          <a:srcRect b="6792" l="0" r="0" t="6792"/>
          <a:stretch/>
        </p:blipFill>
        <p:spPr>
          <a:xfrm>
            <a:off x="5108250" y="27664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27">
            <a:alphaModFix/>
          </a:blip>
          <a:srcRect b="7366" l="0" r="0" t="7366"/>
          <a:stretch/>
        </p:blipFill>
        <p:spPr>
          <a:xfrm>
            <a:off x="6104700" y="27664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28">
            <a:alphaModFix/>
          </a:blip>
          <a:srcRect b="0" l="5728" r="5728" t="0"/>
          <a:stretch/>
        </p:blipFill>
        <p:spPr>
          <a:xfrm>
            <a:off x="7101150" y="27664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29">
            <a:alphaModFix/>
          </a:blip>
          <a:srcRect b="7619" l="0" r="0" t="7619"/>
          <a:stretch/>
        </p:blipFill>
        <p:spPr>
          <a:xfrm>
            <a:off x="8103275" y="27664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30">
            <a:alphaModFix/>
          </a:blip>
          <a:srcRect b="14975" l="0" r="0" t="14982"/>
          <a:stretch/>
        </p:blipFill>
        <p:spPr>
          <a:xfrm>
            <a:off x="5108250" y="36298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31">
            <a:alphaModFix/>
          </a:blip>
          <a:srcRect b="11561" l="0" r="0" t="11568"/>
          <a:stretch/>
        </p:blipFill>
        <p:spPr>
          <a:xfrm>
            <a:off x="6104700" y="36298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2">
            <a:alphaModFix/>
          </a:blip>
          <a:srcRect b="10629" l="0" r="0" t="10629"/>
          <a:stretch/>
        </p:blipFill>
        <p:spPr>
          <a:xfrm>
            <a:off x="7101150" y="36298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24">
            <a:alphaModFix/>
          </a:blip>
          <a:srcRect b="0" l="15267" r="15274" t="0"/>
          <a:stretch/>
        </p:blipFill>
        <p:spPr>
          <a:xfrm>
            <a:off x="8103275" y="36298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20"/>
          <p:cNvSpPr txBox="1"/>
          <p:nvPr/>
        </p:nvSpPr>
        <p:spPr>
          <a:xfrm>
            <a:off x="368500" y="4519675"/>
            <a:ext cx="341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100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Training Images |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210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Testing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5459975" y="4519675"/>
            <a:ext cx="341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50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Training Images |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140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Testing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024819" y="4357625"/>
            <a:ext cx="32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Total: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761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images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024819" y="4712400"/>
            <a:ext cx="32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Images Resized For Slides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3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Dependent Science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